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313" r:id="rId2"/>
    <p:sldId id="258" r:id="rId3"/>
    <p:sldId id="300" r:id="rId4"/>
    <p:sldId id="315" r:id="rId5"/>
    <p:sldId id="314" r:id="rId6"/>
    <p:sldId id="317" r:id="rId7"/>
    <p:sldId id="318" r:id="rId8"/>
    <p:sldId id="366" r:id="rId9"/>
    <p:sldId id="319" r:id="rId10"/>
    <p:sldId id="320" r:id="rId11"/>
    <p:sldId id="360" r:id="rId12"/>
    <p:sldId id="361" r:id="rId13"/>
    <p:sldId id="363" r:id="rId14"/>
    <p:sldId id="365" r:id="rId15"/>
    <p:sldId id="364" r:id="rId16"/>
    <p:sldId id="362" r:id="rId17"/>
    <p:sldId id="301" r:id="rId18"/>
    <p:sldId id="321" r:id="rId19"/>
    <p:sldId id="323" r:id="rId20"/>
    <p:sldId id="324" r:id="rId21"/>
    <p:sldId id="325" r:id="rId22"/>
    <p:sldId id="326" r:id="rId23"/>
    <p:sldId id="327" r:id="rId24"/>
    <p:sldId id="328" r:id="rId25"/>
    <p:sldId id="322" r:id="rId26"/>
    <p:sldId id="329" r:id="rId27"/>
    <p:sldId id="356" r:id="rId28"/>
    <p:sldId id="316" r:id="rId29"/>
    <p:sldId id="357" r:id="rId30"/>
    <p:sldId id="358" r:id="rId31"/>
    <p:sldId id="359" r:id="rId32"/>
  </p:sldIdLst>
  <p:sldSz cx="9144000" cy="5143500" type="screen16x9"/>
  <p:notesSz cx="6858000" cy="9144000"/>
  <p:embeddedFontLst>
    <p:embeddedFont>
      <p:font typeface="나눔고딕" charset="-127"/>
      <p:regular r:id="rId34"/>
      <p:bold r:id="rId35"/>
    </p:embeddedFont>
    <p:embeddedFont>
      <p:font typeface="함초롬돋움" charset="-127"/>
      <p:regular r:id="rId36"/>
      <p:bold r:id="rId37"/>
    </p:embeddedFont>
    <p:embeddedFont>
      <p:font typeface="포천 막걸리체" pitchFamily="18" charset="-127"/>
      <p:regular r:id="rId38"/>
    </p:embeddedFont>
    <p:embeddedFont>
      <p:font typeface="서울남산체 B" pitchFamily="18" charset="-127"/>
      <p:regular r:id="rId39"/>
    </p:embeddedFont>
    <p:embeddedFont>
      <p:font typeface="210 맨발의청춘 R" pitchFamily="18" charset="-127"/>
      <p:regular r:id="rId40"/>
    </p:embeddedFont>
    <p:embeddedFont>
      <p:font typeface="THE왼손잡이" pitchFamily="18" charset="-127"/>
      <p:regular r:id="rId41"/>
    </p:embeddedFont>
    <p:embeddedFont>
      <p:font typeface="맑은 고딕" pitchFamily="50" charset="-127"/>
      <p:regular r:id="rId42"/>
      <p:bold r:id="rId43"/>
    </p:embeddedFont>
    <p:embeddedFont>
      <p:font typeface="Cambria Math" pitchFamily="18" charset="0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9393"/>
    <a:srgbClr val="39D3AE"/>
    <a:srgbClr val="40B895"/>
    <a:srgbClr val="585858"/>
    <a:srgbClr val="A5E183"/>
    <a:srgbClr val="93DB6B"/>
    <a:srgbClr val="87FF2D"/>
    <a:srgbClr val="448420"/>
    <a:srgbClr val="00A0A5"/>
    <a:srgbClr val="71808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7" autoAdjust="0"/>
    <p:restoredTop sz="86051" autoAdjust="0"/>
  </p:normalViewPr>
  <p:slideViewPr>
    <p:cSldViewPr>
      <p:cViewPr varScale="1">
        <p:scale>
          <a:sx n="82" d="100"/>
          <a:sy n="82" d="100"/>
        </p:scale>
        <p:origin x="-123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60244-9AB7-4374-B5D0-8268005D247A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C87DC-5D88-45A5-A033-8AEF937DE9D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0852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19835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19835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1778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74919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2774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7604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0042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4378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4215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890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581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6663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03011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1286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221.141.152.96:8088/WEB_TeamProject/main.d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padvisor.co.k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39552" y="681540"/>
            <a:ext cx="5441180" cy="2056487"/>
            <a:chOff x="362551" y="2184283"/>
            <a:chExt cx="5441180" cy="2741983"/>
          </a:xfrm>
        </p:grpSpPr>
        <p:sp>
          <p:nvSpPr>
            <p:cNvPr id="23" name="TextBox 22"/>
            <p:cNvSpPr txBox="1"/>
            <p:nvPr/>
          </p:nvSpPr>
          <p:spPr>
            <a:xfrm>
              <a:off x="722591" y="2393058"/>
              <a:ext cx="2121217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함초롬돋움" pitchFamily="18" charset="-127"/>
                </a:rPr>
                <a:t>KOSTA 109 TEAM 4</a:t>
              </a:r>
              <a:endParaRPr lang="ko-KR" altLang="en-US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함초롬돋움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9155" y="2751311"/>
              <a:ext cx="5184576" cy="2174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ko-KR" altLang="en-US" sz="6000" dirty="0" smtClean="0">
                  <a:solidFill>
                    <a:schemeClr val="bg1"/>
                  </a:solidFill>
                  <a:latin typeface="포천 막걸리체" pitchFamily="18" charset="-127"/>
                  <a:ea typeface="포천 막걸리체" pitchFamily="18" charset="-127"/>
                  <a:cs typeface="함초롬돋움" pitchFamily="18" charset="-127"/>
                </a:rPr>
                <a:t>판교 어드바이저</a:t>
              </a:r>
              <a:endParaRPr lang="en-US" altLang="ko-KR" sz="6000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  <a:cs typeface="함초롬돋움" pitchFamily="18" charset="-127"/>
              </a:endParaRPr>
            </a:p>
            <a:p>
              <a:pPr fontAlgn="base" latinLnBrk="0"/>
              <a:r>
                <a:rPr lang="en-US" altLang="ko-KR" sz="4000" dirty="0" smtClean="0">
                  <a:solidFill>
                    <a:schemeClr val="bg1"/>
                  </a:solidFill>
                  <a:latin typeface="포천 막걸리체" pitchFamily="18" charset="-127"/>
                  <a:ea typeface="포천 막걸리체" pitchFamily="18" charset="-127"/>
                  <a:cs typeface="함초롬돋움" pitchFamily="18" charset="-127"/>
                </a:rPr>
                <a:t>Pangyo Advisor</a:t>
              </a:r>
              <a:endParaRPr lang="ko-KR" altLang="en-US" sz="4000" dirty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  <a:cs typeface="함초롬돋움" pitchFamily="18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82785">
              <a:off x="417836" y="2184283"/>
              <a:ext cx="280624" cy="29386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62551" y="2349574"/>
              <a:ext cx="209987" cy="219893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 flipH="1">
              <a:off x="2851403" y="2204864"/>
              <a:ext cx="360040" cy="385184"/>
              <a:chOff x="6086551" y="2251728"/>
              <a:chExt cx="335909" cy="385184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182785">
                <a:off x="6141836" y="2251728"/>
                <a:ext cx="280624" cy="29386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086551" y="2417019"/>
                <a:ext cx="209987" cy="219893"/>
              </a:xfrm>
              <a:prstGeom prst="rect">
                <a:avLst/>
              </a:prstGeom>
            </p:spPr>
          </p:pic>
        </p:grpSp>
      </p:grpSp>
      <p:sp>
        <p:nvSpPr>
          <p:cNvPr id="10" name="TextBox 9"/>
          <p:cNvSpPr txBox="1"/>
          <p:nvPr/>
        </p:nvSpPr>
        <p:spPr>
          <a:xfrm>
            <a:off x="5796136" y="419193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박 구연</a:t>
            </a:r>
            <a:r>
              <a:rPr lang="en-US" altLang="ko-KR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윤 이나</a:t>
            </a:r>
            <a:endParaRPr lang="en-US" altLang="ko-KR" sz="2800" b="1" dirty="0" smtClean="0">
              <a:solidFill>
                <a:schemeClr val="bg1"/>
              </a:solidFill>
              <a:latin typeface="포천 막걸리체" pitchFamily="18" charset="-127"/>
              <a:ea typeface="포천 막걸리체" pitchFamily="18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김 대국</a:t>
            </a:r>
            <a:r>
              <a:rPr lang="en-US" altLang="ko-KR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최 준호</a:t>
            </a:r>
            <a:r>
              <a:rPr lang="en-US" altLang="ko-KR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정 선환</a:t>
            </a:r>
            <a:endParaRPr lang="ko-KR" altLang="en-US" sz="2800" b="1" dirty="0">
              <a:solidFill>
                <a:schemeClr val="bg1"/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4281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대각선 방향의 모서리가 둥근 사각형 32"/>
          <p:cNvSpPr/>
          <p:nvPr/>
        </p:nvSpPr>
        <p:spPr>
          <a:xfrm>
            <a:off x="251520" y="3651870"/>
            <a:ext cx="2103188" cy="1105595"/>
          </a:xfrm>
          <a:prstGeom prst="round2DiagRect">
            <a:avLst>
              <a:gd name="adj1" fmla="val 10494"/>
              <a:gd name="adj2" fmla="val 0"/>
            </a:avLst>
          </a:prstGeom>
          <a:solidFill>
            <a:srgbClr val="FF9393">
              <a:alpha val="33000"/>
            </a:srgbClr>
          </a:solidFill>
          <a:ln>
            <a:solidFill>
              <a:srgbClr val="FF9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23"/>
          <p:cNvSpPr txBox="1">
            <a:spLocks noChangeArrowheads="1"/>
          </p:cNvSpPr>
          <p:nvPr/>
        </p:nvSpPr>
        <p:spPr bwMode="auto">
          <a:xfrm>
            <a:off x="323528" y="3795886"/>
            <a:ext cx="187220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상당수의 업체가 있지만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어떤 종류의 음식점인지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</a:p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어디에 있는지도 모르는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음식점이 다수</a:t>
            </a:r>
            <a:endParaRPr lang="ko-KR" altLang="en-US" sz="12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987824" y="1221600"/>
            <a:ext cx="3168352" cy="702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진단대상 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/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환경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31841" y="1869672"/>
            <a:ext cx="2929095" cy="1916098"/>
          </a:xfrm>
          <a:prstGeom prst="rect">
            <a:avLst/>
          </a:prstGeom>
        </p:spPr>
      </p:pic>
      <p:sp>
        <p:nvSpPr>
          <p:cNvPr id="14" name="대각선 방향의 모서리가 둥근 사각형 13"/>
          <p:cNvSpPr/>
          <p:nvPr/>
        </p:nvSpPr>
        <p:spPr>
          <a:xfrm>
            <a:off x="4644008" y="3626395"/>
            <a:ext cx="2103188" cy="1105595"/>
          </a:xfrm>
          <a:prstGeom prst="round2DiagRect">
            <a:avLst>
              <a:gd name="adj1" fmla="val 10494"/>
              <a:gd name="adj2" fmla="val 0"/>
            </a:avLst>
          </a:prstGeom>
          <a:solidFill>
            <a:srgbClr val="FF9393">
              <a:alpha val="33000"/>
            </a:srgbClr>
          </a:solidFill>
          <a:ln>
            <a:solidFill>
              <a:srgbClr val="FF9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2456301" y="3641923"/>
            <a:ext cx="2103188" cy="1105595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39D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대각선 방향의 모서리가 둥근 사각형 14"/>
          <p:cNvSpPr/>
          <p:nvPr/>
        </p:nvSpPr>
        <p:spPr>
          <a:xfrm>
            <a:off x="6861300" y="3597864"/>
            <a:ext cx="2103188" cy="1105595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40B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059832" y="1369245"/>
            <a:ext cx="3006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F9393"/>
                </a:solidFill>
                <a:latin typeface="서울남산체 B" pitchFamily="18" charset="-127"/>
                <a:ea typeface="서울남산체 B" pitchFamily="18" charset="-127"/>
                <a:cs typeface="함초롬돋움" pitchFamily="18" charset="-127"/>
              </a:rPr>
              <a:t>판교 </a:t>
            </a:r>
            <a:r>
              <a:rPr lang="ko-KR" altLang="en-US" sz="2800" b="1" dirty="0" err="1" smtClean="0">
                <a:solidFill>
                  <a:srgbClr val="FF9393"/>
                </a:solidFill>
                <a:latin typeface="서울남산체 B" pitchFamily="18" charset="-127"/>
                <a:ea typeface="서울남산체 B" pitchFamily="18" charset="-127"/>
                <a:cs typeface="함초롬돋움" pitchFamily="18" charset="-127"/>
              </a:rPr>
              <a:t>테크노밸리</a:t>
            </a:r>
            <a:endParaRPr lang="ko-KR" altLang="en-US" sz="2800" b="1" dirty="0">
              <a:solidFill>
                <a:srgbClr val="FF9393"/>
              </a:solidFill>
              <a:latin typeface="서울남산체 B" pitchFamily="18" charset="-127"/>
              <a:ea typeface="서울남산체 B" pitchFamily="18" charset="-127"/>
              <a:cs typeface="함초롬돋움" pitchFamily="18" charset="-127"/>
            </a:endParaRPr>
          </a:p>
        </p:txBody>
      </p:sp>
      <p:sp>
        <p:nvSpPr>
          <p:cNvPr id="26" name="TextBox 23"/>
          <p:cNvSpPr txBox="1">
            <a:spLocks noChangeArrowheads="1"/>
          </p:cNvSpPr>
          <p:nvPr/>
        </p:nvSpPr>
        <p:spPr bwMode="auto">
          <a:xfrm>
            <a:off x="2563112" y="3795886"/>
            <a:ext cx="19368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강남과 같은 음식점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데이트장소로 유명한 곳이 아니기 때문에 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Blog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 정보 부족</a:t>
            </a:r>
            <a:endParaRPr lang="ko-KR" altLang="en-US" sz="12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8" name="TextBox 23"/>
          <p:cNvSpPr txBox="1">
            <a:spLocks noChangeArrowheads="1"/>
          </p:cNvSpPr>
          <p:nvPr/>
        </p:nvSpPr>
        <p:spPr bwMode="auto">
          <a:xfrm>
            <a:off x="6948264" y="3723878"/>
            <a:ext cx="1944216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해당 업체에 대한 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정보 부족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Ex) </a:t>
            </a:r>
            <a:r>
              <a:rPr lang="en-US" altLang="ko-KR" sz="1200" dirty="0" err="1" smtClean="0">
                <a:latin typeface="서울남산체 B" pitchFamily="18" charset="-127"/>
                <a:ea typeface="서울남산체 B" pitchFamily="18" charset="-127"/>
              </a:rPr>
              <a:t>WiFi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 , 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휴대폰충전기 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200" dirty="0" err="1" smtClean="0">
                <a:latin typeface="서울남산체 B" pitchFamily="18" charset="-127"/>
                <a:ea typeface="서울남산체 B" pitchFamily="18" charset="-127"/>
              </a:rPr>
              <a:t>단체석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흡연실 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,…</a:t>
            </a:r>
            <a:endParaRPr lang="ko-KR" altLang="en-US" sz="12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4716016" y="3651870"/>
            <a:ext cx="1944216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Blog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 정보 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-&gt;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200" dirty="0" err="1" smtClean="0">
                <a:latin typeface="서울남산체 B" pitchFamily="18" charset="-127"/>
                <a:ea typeface="서울남산체 B" pitchFamily="18" charset="-127"/>
              </a:rPr>
              <a:t>홍보성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 과다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후기를 알 수 없는 업체가 많아 선뜻 가기 꺼려짐 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식사장소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종류 고르는데 많은 시간 소요</a:t>
            </a:r>
            <a:endParaRPr lang="ko-KR" altLang="en-US" sz="1200" dirty="0">
              <a:latin typeface="서울남산체 B" pitchFamily="18" charset="-127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0" grpId="0" animBg="1"/>
      <p:bldP spid="30" grpId="0" animBg="1"/>
      <p:bldP spid="14" grpId="0" animBg="1"/>
      <p:bldP spid="12" grpId="0" animBg="1"/>
      <p:bldP spid="15" grpId="0" animBg="1"/>
      <p:bldP spid="17" grpId="0"/>
      <p:bldP spid="26" grpId="0"/>
      <p:bldP spid="28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개발 환경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개발환경 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/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언어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4735" y="1302774"/>
            <a:ext cx="2972008" cy="148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23207" y="1329612"/>
            <a:ext cx="3124800" cy="151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0719" y="3489852"/>
            <a:ext cx="2041082" cy="815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11039" y="3651870"/>
            <a:ext cx="2041080" cy="48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47344" y="3327835"/>
            <a:ext cx="2041081" cy="1148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사용 언어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개발환경 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/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언어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9" name="Picture 2" descr="http://cfile4.uf.tistory.com/image/2619424051CD03301873B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856" y="1145196"/>
            <a:ext cx="2880000" cy="1443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4" descr="http://www.entercaps.net/library/JSP_LOGO_RG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6120" y="1199258"/>
            <a:ext cx="1926000" cy="144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6" descr="https://camo.githubusercontent.com/02ed3f6695f288aedec24c2a329c667281efef5f/687474703a2f2f707265636973696f6e2d736f6674776172652e636f6d2f77702d636f6e74656e742f75706c6f6164732f323031342f30342f6a5175726572792e67696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240" y="1144812"/>
            <a:ext cx="1926000" cy="14445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3838" y="3028581"/>
            <a:ext cx="6480000" cy="18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6. DB Table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027" name="Picture 3" descr="C:\Users\KOSTA\Desktop\members_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2430" y="987574"/>
            <a:ext cx="4210050" cy="3895725"/>
          </a:xfrm>
          <a:prstGeom prst="rect">
            <a:avLst/>
          </a:prstGeom>
          <a:noFill/>
        </p:spPr>
      </p:pic>
      <p:pic>
        <p:nvPicPr>
          <p:cNvPr id="1028" name="Picture 4" descr="C:\Users\KOSTA\Desktop\membe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987574"/>
            <a:ext cx="4210050" cy="20669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99592" y="3435846"/>
            <a:ext cx="291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회원 </a:t>
            </a:r>
            <a:r>
              <a:rPr lang="en-US" altLang="ko-KR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/ </a:t>
            </a:r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업체</a:t>
            </a:r>
            <a:endParaRPr lang="en-US" altLang="ko-KR" sz="3600" b="1" dirty="0" smtClean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  <a:p>
            <a:pPr algn="ctr"/>
            <a:r>
              <a:rPr lang="en-US" altLang="ko-KR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DB Table</a:t>
            </a:r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 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6. DB Table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3075" name="Picture 3" descr="C:\Users\KOSTA\Desktop\men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987574"/>
            <a:ext cx="4210050" cy="1152525"/>
          </a:xfrm>
          <a:prstGeom prst="rect">
            <a:avLst/>
          </a:prstGeom>
          <a:noFill/>
        </p:spPr>
      </p:pic>
      <p:pic>
        <p:nvPicPr>
          <p:cNvPr id="3076" name="Picture 4" descr="C:\Users\KOSTA\Desktop\order_lis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435846"/>
            <a:ext cx="4210050" cy="13811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436096" y="1484079"/>
            <a:ext cx="2915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MR_NUM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1" name="위쪽/아래쪽 화살표 10"/>
          <p:cNvSpPr/>
          <p:nvPr/>
        </p:nvSpPr>
        <p:spPr>
          <a:xfrm>
            <a:off x="2051720" y="2355726"/>
            <a:ext cx="504056" cy="936104"/>
          </a:xfrm>
          <a:prstGeom prst="upDownArrow">
            <a:avLst/>
          </a:prstGeom>
          <a:solidFill>
            <a:srgbClr val="FF9393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10422" y="2965673"/>
            <a:ext cx="42100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직사각형 1"/>
          <p:cNvSpPr/>
          <p:nvPr/>
        </p:nvSpPr>
        <p:spPr>
          <a:xfrm>
            <a:off x="3059832" y="1261317"/>
            <a:ext cx="36004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6. DB Table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2050" name="Picture 2" descr="C:\Users\KOSTA\Desktop\noti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2430" y="987574"/>
            <a:ext cx="4210050" cy="1381125"/>
          </a:xfrm>
          <a:prstGeom prst="rect">
            <a:avLst/>
          </a:prstGeom>
          <a:noFill/>
        </p:spPr>
      </p:pic>
      <p:pic>
        <p:nvPicPr>
          <p:cNvPr id="2051" name="Picture 3" descr="C:\Users\KOSTA\Desktop\q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987574"/>
            <a:ext cx="4210050" cy="2295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회원 제약 조건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08" y="2249020"/>
            <a:ext cx="291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일반 회원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008" y="3113116"/>
            <a:ext cx="291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업체 회원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08" y="3977212"/>
            <a:ext cx="291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관리자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843808" y="1599642"/>
            <a:ext cx="1800200" cy="0"/>
          </a:xfrm>
          <a:prstGeom prst="straightConnector1">
            <a:avLst/>
          </a:prstGeom>
          <a:ln w="38100">
            <a:solidFill>
              <a:srgbClr val="FF93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48064" y="120359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일반회원과 동일한 기능 사용가능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단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주문기능은 사용 불가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008" y="1384924"/>
            <a:ext cx="291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비회원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48064" y="1901030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업체 전용 기능인 메뉴등록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불가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 </a:t>
            </a:r>
          </a:p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관리자 전용 공지게시판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읽기전용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Q&amp;A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답변 불가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843808" y="2463738"/>
            <a:ext cx="1800200" cy="0"/>
          </a:xfrm>
          <a:prstGeom prst="straightConnector1">
            <a:avLst/>
          </a:prstGeom>
          <a:ln w="38100">
            <a:solidFill>
              <a:srgbClr val="FF93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843808" y="4191930"/>
            <a:ext cx="1800200" cy="0"/>
          </a:xfrm>
          <a:prstGeom prst="straightConnector1">
            <a:avLst/>
          </a:prstGeom>
          <a:ln w="38100">
            <a:solidFill>
              <a:srgbClr val="FF93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843808" y="3327834"/>
            <a:ext cx="1800200" cy="0"/>
          </a:xfrm>
          <a:prstGeom prst="straightConnector1">
            <a:avLst/>
          </a:prstGeom>
          <a:ln w="38100">
            <a:solidFill>
              <a:srgbClr val="FF93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48064" y="3849892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공지게시판 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읽기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쓰기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회원목록 확인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강제탈퇴가능</a:t>
            </a:r>
            <a:endParaRPr lang="en-US" altLang="ko-KR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Q&amp;A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답변 가능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48064" y="2875461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일반 회원 전용 주문기능 사용불가</a:t>
            </a:r>
            <a:endParaRPr lang="en-US" altLang="ko-KR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관리자 전용 공지게시판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읽기전용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Q&amp;A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답변 불가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3528" y="2427734"/>
            <a:ext cx="432048" cy="1152128"/>
            <a:chOff x="251520" y="2499742"/>
            <a:chExt cx="432048" cy="1080120"/>
          </a:xfrm>
        </p:grpSpPr>
        <p:sp>
          <p:nvSpPr>
            <p:cNvPr id="42" name="위로 굽은 화살표 41"/>
            <p:cNvSpPr/>
            <p:nvPr/>
          </p:nvSpPr>
          <p:spPr>
            <a:xfrm rot="16200000" flipH="1" flipV="1">
              <a:off x="143508" y="3039802"/>
              <a:ext cx="648072" cy="432048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위로 굽은 화살표 42"/>
            <p:cNvSpPr/>
            <p:nvPr/>
          </p:nvSpPr>
          <p:spPr>
            <a:xfrm rot="16200000" flipV="1">
              <a:off x="179512" y="2571750"/>
              <a:ext cx="576064" cy="432048"/>
            </a:xfrm>
            <a:prstGeom prst="bent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-108520" y="1707654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  <a:latin typeface="THE왼손잡이" pitchFamily="18" charset="-127"/>
                <a:ea typeface="THE왼손잡이" pitchFamily="18" charset="-127"/>
              </a:rPr>
              <a:t>같은 </a:t>
            </a:r>
            <a:r>
              <a:rPr lang="en-US" altLang="ko-KR" sz="2000" b="1" dirty="0" smtClean="0">
                <a:solidFill>
                  <a:srgbClr val="FF0000"/>
                </a:solidFill>
                <a:latin typeface="THE왼손잡이" pitchFamily="18" charset="-127"/>
                <a:ea typeface="THE왼손잡이" pitchFamily="18" charset="-127"/>
              </a:rPr>
              <a:t>email</a:t>
            </a:r>
            <a:r>
              <a:rPr lang="ko-KR" altLang="en-US" sz="2000" b="1" dirty="0" smtClean="0">
                <a:solidFill>
                  <a:srgbClr val="FF0000"/>
                </a:solidFill>
                <a:latin typeface="THE왼손잡이" pitchFamily="18" charset="-127"/>
                <a:ea typeface="THE왼손잡이" pitchFamily="18" charset="-127"/>
              </a:rPr>
              <a:t>로 중복 불가</a:t>
            </a:r>
            <a:endParaRPr lang="ko-KR" altLang="en-US" sz="900" b="1" dirty="0">
              <a:solidFill>
                <a:srgbClr val="FF0000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23" grpId="0"/>
      <p:bldP spid="24" grpId="0"/>
      <p:bldP spid="25" grpId="0"/>
      <p:bldP spid="30" grpId="0"/>
      <p:bldP spid="31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39" name="직사각형 38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ID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42976" y="1714494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PASSWD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42976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회원가</a:t>
            </a:r>
            <a:r>
              <a:rPr lang="ko-KR" altLang="en-US" sz="1100" dirty="0">
                <a:ea typeface="나눔고딕" panose="020D0604000000000000"/>
              </a:rPr>
              <a:t>입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071670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로그인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ID/PASSWD </a:t>
            </a:r>
            <a:r>
              <a:rPr lang="ko-KR" altLang="en-US" sz="900" dirty="0" smtClean="0">
                <a:ea typeface="나눔고딕" panose="020D0604000000000000"/>
              </a:rPr>
              <a:t>찾기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285852" y="1339445"/>
            <a:ext cx="142876" cy="1071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 flipH="1">
            <a:off x="1333478" y="1375164"/>
            <a:ext cx="47625" cy="3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2000232" y="1339445"/>
            <a:ext cx="142876" cy="107157"/>
            <a:chOff x="1357290" y="1714488"/>
            <a:chExt cx="214314" cy="214314"/>
          </a:xfrm>
        </p:grpSpPr>
        <p:sp>
          <p:nvSpPr>
            <p:cNvPr id="55" name="타원 54"/>
            <p:cNvSpPr/>
            <p:nvPr/>
          </p:nvSpPr>
          <p:spPr>
            <a:xfrm>
              <a:off x="1357290" y="1714488"/>
              <a:ext cx="214314" cy="2143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flipH="1">
              <a:off x="1428728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07167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업체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5729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일반</a:t>
            </a:r>
            <a:endParaRPr lang="ko-KR" altLang="en-US" sz="900" dirty="0">
              <a:ea typeface="나눔고딕" panose="020D0604000000000000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61" name="직사각형 60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707904" y="4299942"/>
            <a:ext cx="4143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 개인 </a:t>
            </a:r>
            <a:r>
              <a:rPr lang="ko-KR" altLang="en-US" sz="1000" dirty="0"/>
              <a:t>정보 보호 정책 </a:t>
            </a:r>
            <a:r>
              <a:rPr lang="en-US" altLang="ko-KR" sz="1000" dirty="0"/>
              <a:t>| </a:t>
            </a:r>
            <a:r>
              <a:rPr lang="ko-KR" altLang="en-US" sz="1000" dirty="0"/>
              <a:t>홈페이지 이용안내 </a:t>
            </a:r>
            <a:r>
              <a:rPr lang="en-US" altLang="ko-KR" sz="1000" dirty="0"/>
              <a:t>| E-Mail | </a:t>
            </a:r>
            <a:r>
              <a:rPr lang="ko-KR" altLang="en-US" sz="1000" dirty="0"/>
              <a:t>도움말 </a:t>
            </a:r>
            <a:r>
              <a:rPr lang="en-US" altLang="ko-KR" sz="1000" dirty="0"/>
              <a:t>| </a:t>
            </a:r>
            <a:r>
              <a:rPr lang="ko-KR" altLang="en-US" sz="1000" dirty="0"/>
              <a:t>약관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본 웹 사이트는 </a:t>
            </a:r>
            <a:r>
              <a:rPr lang="ko-KR" altLang="en-US" sz="1000" dirty="0" err="1"/>
              <a:t>이메일</a:t>
            </a:r>
            <a:r>
              <a:rPr lang="ko-KR" altLang="en-US" sz="1000" dirty="0"/>
              <a:t> 주소가 무단으로 수집되는 것을 거부합니다</a:t>
            </a:r>
            <a:r>
              <a:rPr lang="en-US" altLang="ko-KR" sz="1000" dirty="0"/>
              <a:t>.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ID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42976" y="1714494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PASSWD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42976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회원가</a:t>
            </a:r>
            <a:r>
              <a:rPr lang="ko-KR" altLang="en-US" sz="1100" dirty="0">
                <a:ea typeface="나눔고딕" panose="020D0604000000000000"/>
              </a:rPr>
              <a:t>입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071670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로그인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ID/PASSWD </a:t>
            </a:r>
            <a:r>
              <a:rPr lang="ko-KR" altLang="en-US" sz="900" dirty="0" smtClean="0">
                <a:ea typeface="나눔고딕" panose="020D0604000000000000"/>
              </a:rPr>
              <a:t>찾기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285852" y="1339445"/>
            <a:ext cx="142876" cy="1071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 flipH="1">
            <a:off x="1333478" y="1375164"/>
            <a:ext cx="47625" cy="3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44"/>
          <p:cNvGrpSpPr/>
          <p:nvPr/>
        </p:nvGrpSpPr>
        <p:grpSpPr>
          <a:xfrm>
            <a:off x="2000232" y="1339445"/>
            <a:ext cx="142876" cy="107157"/>
            <a:chOff x="1357290" y="1714488"/>
            <a:chExt cx="214314" cy="214314"/>
          </a:xfrm>
        </p:grpSpPr>
        <p:sp>
          <p:nvSpPr>
            <p:cNvPr id="74" name="타원 73"/>
            <p:cNvSpPr/>
            <p:nvPr/>
          </p:nvSpPr>
          <p:spPr>
            <a:xfrm>
              <a:off x="1357290" y="1714488"/>
              <a:ext cx="214314" cy="2143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flipH="1">
              <a:off x="1428728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07167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업체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5729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일반</a:t>
            </a:r>
            <a:endParaRPr lang="ko-KR" altLang="en-US" sz="900" dirty="0">
              <a:ea typeface="나눔고딕" panose="020D0604000000000000"/>
            </a:endParaRPr>
          </a:p>
        </p:txBody>
      </p:sp>
      <p:grpSp>
        <p:nvGrpSpPr>
          <p:cNvPr id="78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79" name="직사각형 78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3857621" y="1928808"/>
            <a:ext cx="36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 회원가입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00430" y="2411014"/>
            <a:ext cx="85725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닉네임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00430" y="2625328"/>
            <a:ext cx="85725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1400" dirty="0" smtClean="0">
                <a:ea typeface="나눔고딕" panose="020D0604000000000000"/>
              </a:rPr>
              <a:t>E-Mail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428992" y="2839642"/>
            <a:ext cx="121444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인증번호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428992" y="3268270"/>
            <a:ext cx="157163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비밀번호확인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57554" y="3053956"/>
            <a:ext cx="135732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비밀번호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571868" y="3482584"/>
            <a:ext cx="1785950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비밀번호 찾기 질문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571868" y="3696898"/>
            <a:ext cx="1785950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비밀번호 찾기 답변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643570" y="2411015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643570" y="2625329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43570" y="2839643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643570" y="3053957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643570" y="3268271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643570" y="3482584"/>
            <a:ext cx="1285884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643570" y="3750477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072330" y="235743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중복확인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0800000">
            <a:off x="6786580" y="3536162"/>
            <a:ext cx="71439" cy="53579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714876" y="4018369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가 입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715008" y="4018369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err="1" smtClean="0">
                <a:ea typeface="나눔고딕" panose="020D0604000000000000"/>
              </a:rPr>
              <a:t>취</a:t>
            </a:r>
            <a:r>
              <a:rPr lang="ko-KR" altLang="en-US" sz="1100" dirty="0" smtClean="0">
                <a:ea typeface="나눔고딕" panose="020D0604000000000000"/>
              </a:rPr>
              <a:t> 소</a:t>
            </a:r>
            <a:endParaRPr lang="ko-KR" altLang="en-US" sz="11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전체 보기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8" name="직사각형 17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57621" y="1928808"/>
            <a:ext cx="36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전체보기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5429256" y="2250279"/>
          <a:ext cx="2643208" cy="85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카페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err="1" smtClean="0"/>
                        <a:t>스타벅스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ko-KR" altLang="en-US" sz="600" b="1" dirty="0" err="1" smtClean="0"/>
                        <a:t>유스페이스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smtClean="0"/>
                        <a:t>흡연실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</a:t>
                      </a:r>
                      <a:r>
                        <a:rPr lang="ko-KR" altLang="en-US" sz="600" b="1" dirty="0" err="1" smtClean="0"/>
                        <a:t>스타벅스입니다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500430" y="2250279"/>
            <a:ext cx="1908000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429256" y="3214692"/>
          <a:ext cx="2643208" cy="85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한식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종로김밥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en-US" altLang="ko-KR" sz="600" b="1" dirty="0" smtClean="0"/>
                        <a:t>H</a:t>
                      </a:r>
                      <a:r>
                        <a:rPr lang="en-US" altLang="ko-KR" sz="600" b="1" baseline="0" dirty="0" smtClean="0"/>
                        <a:t> </a:t>
                      </a:r>
                      <a:r>
                        <a:rPr lang="ko-KR" altLang="en-US" sz="600" b="1" baseline="0" dirty="0" smtClean="0"/>
                        <a:t>스퀘어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err="1" smtClean="0"/>
                        <a:t>단체석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err="1" smtClean="0"/>
                        <a:t>아이폰충전기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종로김밥입니다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500430" y="3214692"/>
            <a:ext cx="1928826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5286380" y="4179105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[1][2][3]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35697" y="1275606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40B895"/>
                </a:solidFill>
                <a:latin typeface="서울남산체 B" pitchFamily="18" charset="-127"/>
                <a:ea typeface="서울남산체 B" pitchFamily="18" charset="-127"/>
                <a:cs typeface="Times New Roman" pitchFamily="18" charset="0"/>
              </a:rPr>
              <a:t>INDEX</a:t>
            </a:r>
            <a:endParaRPr lang="ko-KR" altLang="en-US" sz="2800" dirty="0">
              <a:solidFill>
                <a:srgbClr val="40B895"/>
              </a:solidFill>
              <a:latin typeface="서울남산체 B" pitchFamily="18" charset="-127"/>
              <a:ea typeface="서울남산체 B" pitchFamily="18" charset="-127"/>
              <a:cs typeface="Times New Roman" pitchFamily="18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1763688" y="19319"/>
            <a:ext cx="3816424" cy="5143500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513652" y="835393"/>
            <a:ext cx="1246723" cy="313932"/>
            <a:chOff x="5301795" y="2653525"/>
            <a:chExt cx="1246723" cy="41857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301795" y="2682789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342739" y="2653525"/>
              <a:ext cx="1205779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01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기획의도</a:t>
              </a:r>
              <a:endPara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223108" y="1192843"/>
            <a:ext cx="1249234" cy="313932"/>
            <a:chOff x="4499992" y="3356992"/>
            <a:chExt cx="1249234" cy="41857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499992" y="3386256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527288" y="3356992"/>
              <a:ext cx="1221938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02 Target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960175" y="1550293"/>
            <a:ext cx="1988089" cy="313932"/>
            <a:chOff x="4283968" y="3574816"/>
            <a:chExt cx="1988089" cy="41857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283968" y="360408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311264" y="3574816"/>
              <a:ext cx="1960793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03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추진 목표 및 방향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672143" y="1907743"/>
            <a:ext cx="1917339" cy="313932"/>
            <a:chOff x="4105457" y="4078872"/>
            <a:chExt cx="1917339" cy="41857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105457" y="4108136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130931" y="4078872"/>
              <a:ext cx="1891865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04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진단 대상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 /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환경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84111" y="2265193"/>
            <a:ext cx="1920545" cy="313932"/>
            <a:chOff x="3913732" y="4509120"/>
            <a:chExt cx="1920545" cy="41857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913732" y="4538384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39206" y="4509120"/>
              <a:ext cx="1895071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05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개발 환경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/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언어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096078" y="2622643"/>
            <a:ext cx="1471832" cy="313932"/>
            <a:chOff x="3913732" y="5013176"/>
            <a:chExt cx="1471832" cy="418576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913732" y="504244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39206" y="5013176"/>
              <a:ext cx="1446358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06 DB Table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565500" y="3337543"/>
            <a:ext cx="897829" cy="320088"/>
            <a:chOff x="3913732" y="5013176"/>
            <a:chExt cx="897829" cy="426784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3913732" y="504244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39206" y="5013176"/>
              <a:ext cx="872355" cy="4267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08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시연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59700" y="3694993"/>
            <a:ext cx="1638416" cy="313932"/>
            <a:chOff x="3913732" y="5013176"/>
            <a:chExt cx="1638416" cy="41857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913732" y="504244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39206" y="5013176"/>
              <a:ext cx="1612942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09 Check List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99660" y="4052443"/>
            <a:ext cx="2746091" cy="535531"/>
            <a:chOff x="3913732" y="5013173"/>
            <a:chExt cx="2746091" cy="714041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3913732" y="504244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39206" y="5013173"/>
              <a:ext cx="2720617" cy="7140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10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취약점 점검 및 확대 방향성</a:t>
              </a:r>
            </a:p>
            <a:p>
              <a:pPr>
                <a:lnSpc>
                  <a:spcPct val="90000"/>
                </a:lnSpc>
              </a:pP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880054" y="2980093"/>
            <a:ext cx="1817952" cy="313932"/>
            <a:chOff x="3913732" y="5013176"/>
            <a:chExt cx="1817952" cy="418576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3913732" y="504244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39206" y="5013176"/>
              <a:ext cx="1792478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07 Story Board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33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Q&amp;A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7" name="직사각형 16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857621" y="1928808"/>
            <a:ext cx="36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묻고 답하기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3286116" y="2250279"/>
          <a:ext cx="5072100" cy="1751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4"/>
                <a:gridCol w="1964546"/>
                <a:gridCol w="1268025"/>
                <a:gridCol w="1268025"/>
              </a:tblGrid>
              <a:tr h="2717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0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새마을식당 번호가 없어요</a:t>
                      </a:r>
                      <a:r>
                        <a:rPr lang="en-US" altLang="ko-KR" sz="800" dirty="0" smtClean="0"/>
                        <a:t>~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판교인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2016-04-18</a:t>
                      </a:r>
                      <a:r>
                        <a:rPr lang="en-US" altLang="ko-KR" sz="800" baseline="0" dirty="0" smtClean="0"/>
                        <a:t> 00:28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안녕하세요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판교인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2016-04-18 00:29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포인트 적립 하려면 어떻게 하나요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판교인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2016-04-18 00:30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주문은 어떻게 하나요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판교인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2016-04-18 00:31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배달은 안되나요</a:t>
                      </a:r>
                      <a:r>
                        <a:rPr lang="en-US" altLang="ko-KR" sz="800" dirty="0" smtClean="0"/>
                        <a:t>??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판교인</a:t>
                      </a:r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2016-04-18 00:32</a:t>
                      </a:r>
                      <a:endParaRPr lang="ko-KR" altLang="en-US" sz="800" dirty="0" smtClean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286380" y="4179105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[1][2][3]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업체 상세보기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8" name="직사각형 17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00430" y="1982387"/>
            <a:ext cx="1908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3500430" y="2946800"/>
          <a:ext cx="4572032" cy="128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43"/>
                <a:gridCol w="1126443"/>
                <a:gridCol w="1126443"/>
                <a:gridCol w="1192703"/>
              </a:tblGrid>
              <a:tr h="212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소개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리뷰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3523">
                <a:tc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3714744" y="3268271"/>
          <a:ext cx="4214842" cy="87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80"/>
                <a:gridCol w="3500462"/>
              </a:tblGrid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상호명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스타벅스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전화번호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010-1234-1234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위치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경기도 판교</a:t>
                      </a:r>
                      <a:r>
                        <a:rPr lang="en-US" altLang="ko-KR" sz="700" dirty="0" smtClean="0"/>
                        <a:t>, </a:t>
                      </a:r>
                      <a:r>
                        <a:rPr lang="ko-KR" altLang="en-US" sz="700" dirty="0" err="1" smtClean="0"/>
                        <a:t>유스페이스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기타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WIFI, </a:t>
                      </a:r>
                      <a:r>
                        <a:rPr lang="ko-KR" altLang="en-US" sz="700" dirty="0" smtClean="0"/>
                        <a:t>흡연실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소개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안녕하세요</a:t>
                      </a:r>
                      <a:r>
                        <a:rPr lang="en-US" altLang="ko-KR" sz="700" dirty="0" smtClean="0"/>
                        <a:t>, </a:t>
                      </a:r>
                      <a:r>
                        <a:rPr lang="ko-KR" altLang="en-US" sz="700" dirty="0" err="1" smtClean="0"/>
                        <a:t>스타벅스입니다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429256" y="1982386"/>
          <a:ext cx="2643208" cy="949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카페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err="1" smtClean="0"/>
                        <a:t>스타벅스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ko-KR" altLang="en-US" sz="600" b="1" dirty="0" err="1" smtClean="0"/>
                        <a:t>유스페이스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smtClean="0"/>
                        <a:t>흡연실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</a:t>
                      </a:r>
                      <a:r>
                        <a:rPr lang="ko-KR" altLang="en-US" sz="600" b="1" dirty="0" err="1" smtClean="0"/>
                        <a:t>스타벅스입니다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업체 상세보기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8" name="직사각형 17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3500430" y="2946800"/>
          <a:ext cx="4572032" cy="128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43"/>
                <a:gridCol w="1126443"/>
                <a:gridCol w="1126443"/>
                <a:gridCol w="1192703"/>
              </a:tblGrid>
              <a:tr h="212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소개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리뷰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3523">
                <a:tc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3714744" y="3268271"/>
          <a:ext cx="4214842" cy="89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950"/>
                <a:gridCol w="2428892"/>
              </a:tblGrid>
              <a:tr h="1943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가격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아메리카노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\ 3900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카페 </a:t>
                      </a:r>
                      <a:r>
                        <a:rPr lang="ko-KR" altLang="en-US" sz="700" dirty="0" err="1" smtClean="0"/>
                        <a:t>모카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\ 4900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두유 </a:t>
                      </a:r>
                      <a:r>
                        <a:rPr lang="ko-KR" altLang="en-US" sz="700" dirty="0" err="1" smtClean="0"/>
                        <a:t>카페라떼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\ 4400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카라멜</a:t>
                      </a:r>
                      <a:r>
                        <a:rPr lang="ko-KR" altLang="en-US" sz="700" dirty="0" smtClean="0"/>
                        <a:t> </a:t>
                      </a:r>
                      <a:r>
                        <a:rPr lang="ko-KR" altLang="en-US" sz="700" dirty="0" err="1" smtClean="0"/>
                        <a:t>마키아또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\ 5400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500430" y="1982387"/>
            <a:ext cx="1908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5429256" y="1982386"/>
          <a:ext cx="2643208" cy="949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카페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err="1" smtClean="0"/>
                        <a:t>스타벅스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ko-KR" altLang="en-US" sz="600" b="1" dirty="0" err="1" smtClean="0"/>
                        <a:t>유스페이스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smtClean="0"/>
                        <a:t>흡연실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</a:t>
                      </a:r>
                      <a:r>
                        <a:rPr lang="ko-KR" altLang="en-US" sz="600" b="1" dirty="0" err="1" smtClean="0"/>
                        <a:t>스타벅스입니다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업체 상세보기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리뷰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1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42" name="직사각형 41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5429256" y="1982386"/>
          <a:ext cx="2643208" cy="949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카페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err="1" smtClean="0"/>
                        <a:t>스타벅스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ko-KR" altLang="en-US" sz="600" b="1" dirty="0" err="1" smtClean="0"/>
                        <a:t>유스페이스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smtClean="0"/>
                        <a:t>흡연실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</a:t>
                      </a:r>
                      <a:r>
                        <a:rPr lang="ko-KR" altLang="en-US" sz="600" b="1" dirty="0" err="1" smtClean="0"/>
                        <a:t>스타벅스입니다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/>
        </p:nvGraphicFramePr>
        <p:xfrm>
          <a:off x="3500430" y="2946800"/>
          <a:ext cx="4572032" cy="128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43"/>
                <a:gridCol w="1126443"/>
                <a:gridCol w="1126443"/>
                <a:gridCol w="1192703"/>
              </a:tblGrid>
              <a:tr h="212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소개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리뷰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3523">
                <a:tc gridSpan="4">
                  <a:txBody>
                    <a:bodyPr/>
                    <a:lstStyle/>
                    <a:p>
                      <a:pPr latinLnBrk="1"/>
                      <a:endParaRPr lang="en-US" altLang="ko-KR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3635896" y="3219822"/>
            <a:ext cx="4176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857620" y="342900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파일첨부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29322" y="3321849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>
                <a:ea typeface="나눔고딕" panose="020D0604000000000000"/>
              </a:rPr>
              <a:t>E-Mail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58016" y="3321849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별 점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29322" y="3536163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리뷰 내용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57" name="이등변 삼각형 56"/>
          <p:cNvSpPr/>
          <p:nvPr/>
        </p:nvSpPr>
        <p:spPr>
          <a:xfrm rot="10800000">
            <a:off x="7500959" y="3375427"/>
            <a:ext cx="71439" cy="53579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143504" y="3804055"/>
            <a:ext cx="64294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등 </a:t>
            </a:r>
            <a:r>
              <a:rPr lang="ko-KR" altLang="en-US" sz="1100" dirty="0" err="1" smtClean="0">
                <a:ea typeface="나눔고딕" panose="020D0604000000000000"/>
              </a:rPr>
              <a:t>록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00760" y="3804055"/>
            <a:ext cx="64294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err="1" smtClean="0">
                <a:ea typeface="나눔고딕" panose="020D0604000000000000"/>
              </a:rPr>
              <a:t>취</a:t>
            </a:r>
            <a:r>
              <a:rPr lang="ko-KR" altLang="en-US" sz="1100" dirty="0" smtClean="0">
                <a:ea typeface="나눔고딕" panose="020D0604000000000000"/>
              </a:rPr>
              <a:t> 소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500562" y="4018369"/>
            <a:ext cx="2857520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등록된 리뷰가 없습니다</a:t>
            </a:r>
            <a:r>
              <a:rPr lang="en-US" altLang="ko-KR" sz="1100" dirty="0" smtClean="0">
                <a:ea typeface="나눔고딕" panose="020D0604000000000000"/>
              </a:rPr>
              <a:t>.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00430" y="1982387"/>
            <a:ext cx="1944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업체 상세보기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주문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8" name="직사각형 17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3500430" y="2946800"/>
          <a:ext cx="4572032" cy="128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43"/>
                <a:gridCol w="1126443"/>
                <a:gridCol w="1126443"/>
                <a:gridCol w="1192703"/>
              </a:tblGrid>
              <a:tr h="212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소개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리뷰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073523">
                <a:tc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500562" y="4018369"/>
            <a:ext cx="2857520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endParaRPr lang="ko-KR" altLang="en-US" sz="1100" dirty="0">
              <a:ea typeface="나눔고딕" panose="020D060400000000000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3714744" y="3268270"/>
          <a:ext cx="4214842" cy="910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421"/>
                <a:gridCol w="2107421"/>
              </a:tblGrid>
              <a:tr h="910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 메 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뉴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  격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수  량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| v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선택한 메뉴가 없습니다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3714744" y="3482584"/>
            <a:ext cx="207170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050" dirty="0" err="1" smtClean="0">
                <a:ea typeface="나눔고딕" panose="020D0604000000000000"/>
              </a:rPr>
              <a:t>아메리카노</a:t>
            </a:r>
            <a:r>
              <a:rPr lang="ko-KR" altLang="en-US" sz="1050" dirty="0" smtClean="0">
                <a:ea typeface="나눔고딕" panose="020D0604000000000000"/>
              </a:rPr>
              <a:t> </a:t>
            </a:r>
            <a:r>
              <a:rPr lang="en-US" altLang="ko-KR" sz="1050" dirty="0" smtClean="0">
                <a:ea typeface="나눔고딕" panose="020D0604000000000000"/>
              </a:rPr>
              <a:t>| \3900 | 1 | order</a:t>
            </a:r>
            <a:endParaRPr lang="ko-KR" altLang="en-US" sz="1050" dirty="0">
              <a:ea typeface="나눔고딕" panose="020D060400000000000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71868" y="3643320"/>
            <a:ext cx="2500330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050" dirty="0" err="1" smtClean="0">
                <a:ea typeface="나눔고딕" panose="020D0604000000000000"/>
              </a:rPr>
              <a:t>카페모</a:t>
            </a:r>
            <a:r>
              <a:rPr lang="ko-KR" altLang="en-US" sz="1050" dirty="0" err="1">
                <a:ea typeface="나눔고딕" panose="020D0604000000000000"/>
              </a:rPr>
              <a:t>카</a:t>
            </a:r>
            <a:r>
              <a:rPr lang="ko-KR" altLang="en-US" sz="1050" dirty="0" smtClean="0">
                <a:ea typeface="나눔고딕" panose="020D0604000000000000"/>
              </a:rPr>
              <a:t> </a:t>
            </a:r>
            <a:r>
              <a:rPr lang="en-US" altLang="ko-KR" sz="1050" dirty="0" smtClean="0">
                <a:ea typeface="나눔고딕" panose="020D0604000000000000"/>
              </a:rPr>
              <a:t>| \4900 | 1 | order</a:t>
            </a:r>
            <a:endParaRPr lang="ko-KR" altLang="en-US" sz="1050" dirty="0">
              <a:ea typeface="나눔고딕" panose="020D060400000000000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00430" y="1982387"/>
            <a:ext cx="1908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5429256" y="1982386"/>
          <a:ext cx="2643208" cy="949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카페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err="1" smtClean="0"/>
                        <a:t>스타벅스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ko-KR" altLang="en-US" sz="600" b="1" dirty="0" err="1" smtClean="0"/>
                        <a:t>유스페이스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smtClean="0"/>
                        <a:t>흡연실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</a:t>
                      </a:r>
                      <a:r>
                        <a:rPr lang="ko-KR" altLang="en-US" sz="600" b="1" dirty="0" err="1" smtClean="0"/>
                        <a:t>스타벅스입니다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업체</a:t>
            </a:r>
            <a:r>
              <a:rPr lang="en-US" altLang="ko-KR" dirty="0" smtClean="0"/>
              <a:t>] </a:t>
            </a:r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ID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2976" y="1714494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PASSWD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42976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회원가</a:t>
            </a:r>
            <a:r>
              <a:rPr lang="ko-KR" altLang="en-US" sz="1100" dirty="0">
                <a:ea typeface="나눔고딕" panose="020D0604000000000000"/>
              </a:rPr>
              <a:t>입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071670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로그인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ID/PASSWD </a:t>
            </a:r>
            <a:r>
              <a:rPr lang="ko-KR" altLang="en-US" sz="900" dirty="0" smtClean="0">
                <a:ea typeface="나눔고딕" panose="020D0604000000000000"/>
              </a:rPr>
              <a:t>찾기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285852" y="1339445"/>
            <a:ext cx="142876" cy="1071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 flipH="1">
            <a:off x="1333478" y="1375164"/>
            <a:ext cx="47625" cy="3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44"/>
          <p:cNvGrpSpPr/>
          <p:nvPr/>
        </p:nvGrpSpPr>
        <p:grpSpPr>
          <a:xfrm>
            <a:off x="2000232" y="1339445"/>
            <a:ext cx="142876" cy="107157"/>
            <a:chOff x="1357290" y="1714488"/>
            <a:chExt cx="214314" cy="214314"/>
          </a:xfrm>
        </p:grpSpPr>
        <p:sp>
          <p:nvSpPr>
            <p:cNvPr id="78" name="타원 77"/>
            <p:cNvSpPr/>
            <p:nvPr/>
          </p:nvSpPr>
          <p:spPr>
            <a:xfrm>
              <a:off x="1357290" y="1714488"/>
              <a:ext cx="214314" cy="2143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/>
            <p:cNvSpPr/>
            <p:nvPr/>
          </p:nvSpPr>
          <p:spPr>
            <a:xfrm flipH="1">
              <a:off x="1428728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207167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업체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35729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일반</a:t>
            </a:r>
            <a:endParaRPr lang="ko-KR" altLang="en-US" sz="900" dirty="0">
              <a:ea typeface="나눔고딕" panose="020D0604000000000000"/>
            </a:endParaRPr>
          </a:p>
        </p:txBody>
      </p:sp>
      <p:grpSp>
        <p:nvGrpSpPr>
          <p:cNvPr id="108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09" name="직사각형 108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3857621" y="1875230"/>
            <a:ext cx="36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회원가입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643306" y="2303857"/>
            <a:ext cx="785818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업</a:t>
            </a:r>
            <a:r>
              <a:rPr lang="ko-KR" altLang="en-US" sz="1100" dirty="0">
                <a:ea typeface="나눔고딕" panose="020D0604000000000000"/>
              </a:rPr>
              <a:t>종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500430" y="2464593"/>
            <a:ext cx="121444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상호명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571868" y="2786064"/>
            <a:ext cx="121444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전화번호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643306" y="2625328"/>
            <a:ext cx="785818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위치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643306" y="2946799"/>
            <a:ext cx="105252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기타정보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14744" y="3107535"/>
            <a:ext cx="623894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내용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857884" y="2518172"/>
            <a:ext cx="1357322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857884" y="2678907"/>
            <a:ext cx="1357322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929322" y="3000378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WIFI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857884" y="3161114"/>
            <a:ext cx="1357322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714876" y="412552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가 입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857884" y="412552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err="1" smtClean="0">
                <a:ea typeface="나눔고딕" panose="020D0604000000000000"/>
              </a:rPr>
              <a:t>취</a:t>
            </a:r>
            <a:r>
              <a:rPr lang="ko-KR" altLang="en-US" sz="1100" dirty="0" smtClean="0">
                <a:ea typeface="나눔고딕" panose="020D0604000000000000"/>
              </a:rPr>
              <a:t> 소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714744" y="3375427"/>
            <a:ext cx="106204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대표 이미지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714744" y="3589741"/>
            <a:ext cx="105252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추가 이미지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857884" y="2303857"/>
            <a:ext cx="135732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2" name="이등변 삼각형 131"/>
          <p:cNvSpPr/>
          <p:nvPr/>
        </p:nvSpPr>
        <p:spPr>
          <a:xfrm rot="10800000">
            <a:off x="7072330" y="2357436"/>
            <a:ext cx="71439" cy="53579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33" name="TextBox 132"/>
          <p:cNvSpPr txBox="1"/>
          <p:nvPr/>
        </p:nvSpPr>
        <p:spPr>
          <a:xfrm>
            <a:off x="6215074" y="2839643"/>
            <a:ext cx="14287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-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357950" y="2839643"/>
            <a:ext cx="357190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715140" y="2839643"/>
            <a:ext cx="14287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-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58016" y="2839643"/>
            <a:ext cx="357190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857884" y="3000378"/>
            <a:ext cx="142876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357950" y="3000378"/>
            <a:ext cx="142876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929454" y="3000378"/>
            <a:ext cx="142876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357950" y="3000378"/>
            <a:ext cx="714380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900" dirty="0" smtClean="0">
                <a:ea typeface="나눔고딕" panose="020D0604000000000000"/>
              </a:rPr>
              <a:t>흡연실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929454" y="3000378"/>
            <a:ext cx="642942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900" dirty="0" smtClean="0">
                <a:ea typeface="나눔고딕" panose="020D0604000000000000"/>
              </a:rPr>
              <a:t>충전기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857884" y="2839643"/>
            <a:ext cx="357190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857884" y="3429006"/>
            <a:ext cx="64294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900" dirty="0" smtClean="0">
                <a:ea typeface="나눔고딕" panose="020D0604000000000000"/>
              </a:rPr>
              <a:t>파일첨</a:t>
            </a:r>
            <a:r>
              <a:rPr lang="ko-KR" altLang="en-US" sz="900" dirty="0">
                <a:ea typeface="나눔고딕" panose="020D0604000000000000"/>
              </a:rPr>
              <a:t>부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857884" y="3643320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1.</a:t>
            </a:r>
            <a:r>
              <a:rPr lang="ko-KR" altLang="en-US" sz="900" dirty="0" smtClean="0">
                <a:ea typeface="나눔고딕" panose="020D0604000000000000"/>
              </a:rPr>
              <a:t>파일첨부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715140" y="3643320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1.</a:t>
            </a:r>
            <a:r>
              <a:rPr lang="ko-KR" altLang="en-US" sz="900" dirty="0" smtClean="0">
                <a:ea typeface="나눔고딕" panose="020D0604000000000000"/>
              </a:rPr>
              <a:t>파일첨부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857884" y="3857634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1.</a:t>
            </a:r>
            <a:r>
              <a:rPr lang="ko-KR" altLang="en-US" sz="900" dirty="0" smtClean="0">
                <a:ea typeface="나눔고딕" panose="020D0604000000000000"/>
              </a:rPr>
              <a:t>파일첨부</a:t>
            </a:r>
            <a:endParaRPr lang="ko-KR" altLang="en-US" sz="9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업체</a:t>
            </a:r>
            <a:r>
              <a:rPr lang="en-US" altLang="ko-KR" dirty="0" smtClean="0"/>
              <a:t>] </a:t>
            </a:r>
            <a:r>
              <a:rPr lang="ko-KR" altLang="en-US" dirty="0" smtClean="0"/>
              <a:t>메뉴 수정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70" name="직사각형 69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err="1" smtClean="0"/>
              <a:t>스타벅스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1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82" name="직사각형 81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3857621" y="1928808"/>
            <a:ext cx="36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 메뉴 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286116" y="2678907"/>
            <a:ext cx="57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메 </a:t>
            </a:r>
            <a:r>
              <a:rPr lang="ko-KR" altLang="en-US" sz="1200" dirty="0" err="1" smtClean="0"/>
              <a:t>뉴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91" name="TextBox 90"/>
          <p:cNvSpPr txBox="1"/>
          <p:nvPr/>
        </p:nvSpPr>
        <p:spPr>
          <a:xfrm>
            <a:off x="3286116" y="2893221"/>
            <a:ext cx="57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가 격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3857620" y="2678907"/>
            <a:ext cx="100013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93" name="TextBox 92"/>
          <p:cNvSpPr txBox="1"/>
          <p:nvPr/>
        </p:nvSpPr>
        <p:spPr>
          <a:xfrm>
            <a:off x="3857620" y="2946799"/>
            <a:ext cx="100013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94" name="TextBox 93"/>
          <p:cNvSpPr txBox="1"/>
          <p:nvPr/>
        </p:nvSpPr>
        <p:spPr>
          <a:xfrm>
            <a:off x="4929190" y="2786064"/>
            <a:ext cx="5000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add</a:t>
            </a:r>
            <a:endParaRPr lang="ko-KR" altLang="en-US" sz="1200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/>
        </p:nvGraphicFramePr>
        <p:xfrm>
          <a:off x="5715008" y="2625329"/>
          <a:ext cx="2000264" cy="49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  <a:gridCol w="1000132"/>
              </a:tblGrid>
              <a:tr h="214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메뉴이름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가격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아메리카노</a:t>
                      </a:r>
                      <a:endParaRPr lang="ko-KR" altLang="en-US" sz="9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\3900</a:t>
                      </a:r>
                      <a:endParaRPr lang="ko-KR" altLang="en-US" sz="9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6" name="TextBox 95"/>
          <p:cNvSpPr txBox="1"/>
          <p:nvPr/>
        </p:nvSpPr>
        <p:spPr>
          <a:xfrm>
            <a:off x="7786710" y="2786065"/>
            <a:ext cx="64294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delete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8.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시연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2771800" y="1491630"/>
            <a:ext cx="34563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00" dirty="0" smtClean="0">
                <a:latin typeface="포천 막걸리체" pitchFamily="18" charset="-127"/>
                <a:ea typeface="포천 막걸리체" pitchFamily="18" charset="-127"/>
              </a:rPr>
              <a:t>시연</a:t>
            </a:r>
            <a:endParaRPr lang="ko-KR" altLang="en-US" sz="16600" dirty="0">
              <a:latin typeface="포천 막걸리체" pitchFamily="18" charset="-127"/>
              <a:ea typeface="포천 막걸리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9. Check List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530026" y="1059582"/>
            <a:ext cx="2673822" cy="324036"/>
          </a:xfrm>
          <a:prstGeom prst="homePlate">
            <a:avLst>
              <a:gd name="adj" fmla="val 224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서울남산체 B" pitchFamily="18" charset="-127"/>
                <a:ea typeface="서울남산체 B" pitchFamily="18" charset="-127"/>
              </a:rPr>
              <a:t>Check List</a:t>
            </a:r>
            <a:endParaRPr lang="ko-KR" altLang="en-US" sz="1200" b="1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1401620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일반 가입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탈퇴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2022689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업체 가입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탈퇴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2643758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메뉴 추가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3264827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파일 업로드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3885896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후기 게시판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88" y="1482629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5988" y="1793164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988" y="2103698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25988" y="2414233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5988" y="272476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5988" y="3035302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5988" y="3345836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25988" y="3656371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5988" y="3966905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9552" y="915566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ambria Math" pitchFamily="18" charset="0"/>
                <a:ea typeface="Cambria Math" pitchFamily="18" charset="0"/>
              </a:rPr>
              <a:t>Must do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Cambria Math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1560" y="4479962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기업 상세 페이지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25988" y="425043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25988" y="4560971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99592" y="172565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회원 정보 수정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99592" y="2366759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업체 정보 수정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99592" y="296779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서울남산체 B" pitchFamily="18" charset="-127"/>
                <a:ea typeface="서울남산체 B" pitchFamily="18" charset="-127"/>
              </a:rPr>
              <a:t>기업 사진 수정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99592" y="3608897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공지 게시판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9592" y="4209932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후기 </a:t>
            </a:r>
            <a:r>
              <a:rPr lang="ko-KR" altLang="en-US" sz="1400" dirty="0" err="1" smtClean="0">
                <a:latin typeface="서울남산체 B" pitchFamily="18" charset="-127"/>
                <a:ea typeface="서울남산체 B" pitchFamily="18" charset="-127"/>
              </a:rPr>
              <a:t>별점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19872" y="1401620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Point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제도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419872" y="2022689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업체 리스트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419872" y="2643758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카테고리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419872" y="3264827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중복 확인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419872" y="3885896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2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일반</a:t>
            </a:r>
            <a:r>
              <a:rPr lang="en-US" altLang="ko-KR" sz="12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업체중복불가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419872" y="4479962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Best Store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선정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707904" y="172565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Session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07904" y="2366759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서울남산체 B" pitchFamily="18" charset="-127"/>
                <a:ea typeface="서울남산체 B" pitchFamily="18" charset="-127"/>
              </a:rPr>
              <a:t>메뉴판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707904" y="296779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카테고리 리스트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63888" y="420993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아이디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비번 찾기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228184" y="1401620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Email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인증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228184" y="2022689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난수로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인증하기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228184" y="2643758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내역서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Email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전송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516216" y="172565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서울남산체 B" pitchFamily="18" charset="-127"/>
                <a:ea typeface="서울남산체 B" pitchFamily="18" charset="-127"/>
              </a:rPr>
              <a:t>난수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 보내기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516216" y="2366759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주문내역서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3074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1401620"/>
            <a:ext cx="304065" cy="216024"/>
          </a:xfrm>
          <a:prstGeom prst="rect">
            <a:avLst/>
          </a:prstGeom>
          <a:noFill/>
        </p:spPr>
      </p:pic>
      <p:pic>
        <p:nvPicPr>
          <p:cNvPr id="116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1725656"/>
            <a:ext cx="304065" cy="216024"/>
          </a:xfrm>
          <a:prstGeom prst="rect">
            <a:avLst/>
          </a:prstGeom>
          <a:noFill/>
        </p:spPr>
      </p:pic>
      <p:pic>
        <p:nvPicPr>
          <p:cNvPr id="123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2049692"/>
            <a:ext cx="304065" cy="216024"/>
          </a:xfrm>
          <a:prstGeom prst="rect">
            <a:avLst/>
          </a:prstGeom>
          <a:noFill/>
        </p:spPr>
      </p:pic>
      <p:pic>
        <p:nvPicPr>
          <p:cNvPr id="124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2373728"/>
            <a:ext cx="304065" cy="216024"/>
          </a:xfrm>
          <a:prstGeom prst="rect">
            <a:avLst/>
          </a:prstGeom>
          <a:noFill/>
        </p:spPr>
      </p:pic>
      <p:pic>
        <p:nvPicPr>
          <p:cNvPr id="125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544" y="2643758"/>
            <a:ext cx="304065" cy="216024"/>
          </a:xfrm>
          <a:prstGeom prst="rect">
            <a:avLst/>
          </a:prstGeom>
          <a:noFill/>
        </p:spPr>
      </p:pic>
      <p:pic>
        <p:nvPicPr>
          <p:cNvPr id="126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544" y="2967794"/>
            <a:ext cx="304065" cy="216024"/>
          </a:xfrm>
          <a:prstGeom prst="rect">
            <a:avLst/>
          </a:prstGeom>
          <a:noFill/>
        </p:spPr>
      </p:pic>
      <p:pic>
        <p:nvPicPr>
          <p:cNvPr id="127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544" y="3291830"/>
            <a:ext cx="304065" cy="216024"/>
          </a:xfrm>
          <a:prstGeom prst="rect">
            <a:avLst/>
          </a:prstGeom>
          <a:noFill/>
        </p:spPr>
      </p:pic>
      <p:pic>
        <p:nvPicPr>
          <p:cNvPr id="129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544" y="3615866"/>
            <a:ext cx="304065" cy="216024"/>
          </a:xfrm>
          <a:prstGeom prst="rect">
            <a:avLst/>
          </a:prstGeom>
          <a:noFill/>
        </p:spPr>
      </p:pic>
      <p:pic>
        <p:nvPicPr>
          <p:cNvPr id="130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3939902"/>
            <a:ext cx="304065" cy="216024"/>
          </a:xfrm>
          <a:prstGeom prst="rect">
            <a:avLst/>
          </a:prstGeom>
          <a:noFill/>
        </p:spPr>
      </p:pic>
      <p:pic>
        <p:nvPicPr>
          <p:cNvPr id="131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4209932"/>
            <a:ext cx="304065" cy="216024"/>
          </a:xfrm>
          <a:prstGeom prst="rect">
            <a:avLst/>
          </a:prstGeom>
          <a:noFill/>
        </p:spPr>
      </p:pic>
      <p:pic>
        <p:nvPicPr>
          <p:cNvPr id="132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544" y="4479962"/>
            <a:ext cx="304065" cy="216024"/>
          </a:xfrm>
          <a:prstGeom prst="rect">
            <a:avLst/>
          </a:prstGeom>
          <a:noFill/>
        </p:spPr>
      </p:pic>
      <p:sp>
        <p:nvSpPr>
          <p:cNvPr id="223" name="직사각형 222"/>
          <p:cNvSpPr/>
          <p:nvPr/>
        </p:nvSpPr>
        <p:spPr>
          <a:xfrm>
            <a:off x="3518267" y="1482629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3518267" y="1793164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3518267" y="2103698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3518267" y="2414233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518267" y="272476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3518267" y="3035302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3518267" y="3345836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3518267" y="3656371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3518267" y="3966905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518267" y="425043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3518267" y="4560971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234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1401620"/>
            <a:ext cx="304065" cy="216024"/>
          </a:xfrm>
          <a:prstGeom prst="rect">
            <a:avLst/>
          </a:prstGeom>
          <a:noFill/>
        </p:spPr>
      </p:pic>
      <p:pic>
        <p:nvPicPr>
          <p:cNvPr id="235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1725656"/>
            <a:ext cx="304065" cy="216024"/>
          </a:xfrm>
          <a:prstGeom prst="rect">
            <a:avLst/>
          </a:prstGeom>
          <a:noFill/>
        </p:spPr>
      </p:pic>
      <p:pic>
        <p:nvPicPr>
          <p:cNvPr id="236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2049692"/>
            <a:ext cx="304065" cy="216024"/>
          </a:xfrm>
          <a:prstGeom prst="rect">
            <a:avLst/>
          </a:prstGeom>
          <a:noFill/>
        </p:spPr>
      </p:pic>
      <p:pic>
        <p:nvPicPr>
          <p:cNvPr id="237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2373728"/>
            <a:ext cx="304065" cy="216024"/>
          </a:xfrm>
          <a:prstGeom prst="rect">
            <a:avLst/>
          </a:prstGeom>
          <a:noFill/>
        </p:spPr>
      </p:pic>
      <p:pic>
        <p:nvPicPr>
          <p:cNvPr id="238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1823" y="2643758"/>
            <a:ext cx="304065" cy="216024"/>
          </a:xfrm>
          <a:prstGeom prst="rect">
            <a:avLst/>
          </a:prstGeom>
          <a:noFill/>
        </p:spPr>
      </p:pic>
      <p:pic>
        <p:nvPicPr>
          <p:cNvPr id="239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1823" y="2967794"/>
            <a:ext cx="304065" cy="216024"/>
          </a:xfrm>
          <a:prstGeom prst="rect">
            <a:avLst/>
          </a:prstGeom>
          <a:noFill/>
        </p:spPr>
      </p:pic>
      <p:pic>
        <p:nvPicPr>
          <p:cNvPr id="240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1823" y="3291830"/>
            <a:ext cx="304065" cy="216024"/>
          </a:xfrm>
          <a:prstGeom prst="rect">
            <a:avLst/>
          </a:prstGeom>
          <a:noFill/>
        </p:spPr>
      </p:pic>
      <p:pic>
        <p:nvPicPr>
          <p:cNvPr id="242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3615866"/>
            <a:ext cx="304065" cy="216024"/>
          </a:xfrm>
          <a:prstGeom prst="rect">
            <a:avLst/>
          </a:prstGeom>
          <a:noFill/>
        </p:spPr>
      </p:pic>
      <p:pic>
        <p:nvPicPr>
          <p:cNvPr id="243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3939902"/>
            <a:ext cx="304065" cy="216024"/>
          </a:xfrm>
          <a:prstGeom prst="rect">
            <a:avLst/>
          </a:prstGeom>
          <a:noFill/>
        </p:spPr>
      </p:pic>
      <p:pic>
        <p:nvPicPr>
          <p:cNvPr id="244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4209932"/>
            <a:ext cx="304065" cy="216024"/>
          </a:xfrm>
          <a:prstGeom prst="rect">
            <a:avLst/>
          </a:prstGeom>
          <a:noFill/>
        </p:spPr>
      </p:pic>
      <p:sp>
        <p:nvSpPr>
          <p:cNvPr id="246" name="직사각형 245"/>
          <p:cNvSpPr/>
          <p:nvPr/>
        </p:nvSpPr>
        <p:spPr>
          <a:xfrm>
            <a:off x="6326579" y="1482629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6326579" y="1793164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6326579" y="2103698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6326579" y="2414233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6326579" y="272476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257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8" y="1401620"/>
            <a:ext cx="304065" cy="216024"/>
          </a:xfrm>
          <a:prstGeom prst="rect">
            <a:avLst/>
          </a:prstGeom>
          <a:noFill/>
        </p:spPr>
      </p:pic>
      <p:pic>
        <p:nvPicPr>
          <p:cNvPr id="258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8" y="1725656"/>
            <a:ext cx="304065" cy="216024"/>
          </a:xfrm>
          <a:prstGeom prst="rect">
            <a:avLst/>
          </a:prstGeom>
          <a:noFill/>
        </p:spPr>
      </p:pic>
      <p:pic>
        <p:nvPicPr>
          <p:cNvPr id="259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8" y="2049692"/>
            <a:ext cx="304065" cy="216024"/>
          </a:xfrm>
          <a:prstGeom prst="rect">
            <a:avLst/>
          </a:prstGeom>
          <a:noFill/>
        </p:spPr>
      </p:pic>
      <p:pic>
        <p:nvPicPr>
          <p:cNvPr id="260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8" y="2373728"/>
            <a:ext cx="304065" cy="216024"/>
          </a:xfrm>
          <a:prstGeom prst="rect">
            <a:avLst/>
          </a:prstGeom>
          <a:noFill/>
        </p:spPr>
      </p:pic>
      <p:pic>
        <p:nvPicPr>
          <p:cNvPr id="261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0135" y="2643758"/>
            <a:ext cx="304065" cy="216024"/>
          </a:xfrm>
          <a:prstGeom prst="rect">
            <a:avLst/>
          </a:prstGeom>
          <a:noFill/>
        </p:spPr>
      </p:pic>
      <p:sp>
        <p:nvSpPr>
          <p:cNvPr id="104" name="직사각형 103"/>
          <p:cNvSpPr/>
          <p:nvPr/>
        </p:nvSpPr>
        <p:spPr>
          <a:xfrm>
            <a:off x="4327381" y="3608897"/>
            <a:ext cx="489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CSS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228184" y="3291830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강제 탈퇴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516216" y="298405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회원 목록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326579" y="303152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326579" y="3372839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516216" y="3651870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결제 시스템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26579" y="3699344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228184" y="3939902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Black List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26579" y="4020911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05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7" y="2931790"/>
            <a:ext cx="304065" cy="216024"/>
          </a:xfrm>
          <a:prstGeom prst="rect">
            <a:avLst/>
          </a:prstGeom>
          <a:noFill/>
        </p:spPr>
      </p:pic>
      <p:pic>
        <p:nvPicPr>
          <p:cNvPr id="106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7" y="3291830"/>
            <a:ext cx="304065" cy="2160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2"/>
            <a:ext cx="3059832" cy="244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10.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취약점 점검 및 확대 방향성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69672"/>
            <a:ext cx="2770628" cy="1944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067944" y="1134492"/>
            <a:ext cx="4464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No Show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를 막기 위해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Point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제도를 도입했지만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일부 악용하는 사용자들이 후기 작성 후 적립한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Point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로 지속적인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No Show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를 할 위험이 있다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7984" y="2211710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지속적인 악용사용자를 관리자에게 </a:t>
            </a:r>
            <a:endParaRPr lang="en-US" altLang="ko-KR" sz="16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신고하면 관리자계정에서 해당 회원을 강제 탈퇴할 수 있는 기능 구현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" name="줄무늬가 있는 오른쪽 화살표 9"/>
          <p:cNvSpPr/>
          <p:nvPr/>
        </p:nvSpPr>
        <p:spPr>
          <a:xfrm>
            <a:off x="3707904" y="2571750"/>
            <a:ext cx="720080" cy="324036"/>
          </a:xfrm>
          <a:prstGeom prst="stripedRightArrow">
            <a:avLst/>
          </a:prstGeom>
          <a:solidFill>
            <a:srgbClr val="FF939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9952" y="3129665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2.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주문 결제 시스템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 : </a:t>
            </a:r>
          </a:p>
          <a:p>
            <a:pPr marL="342900" indent="-342900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	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직접 방문결제 시스템으로 구현하여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No Show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일시 업체의 손해가 크다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9952" y="3952676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주문 취소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:</a:t>
            </a:r>
          </a:p>
          <a:p>
            <a:pPr marL="342900" indent="-342900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주문 취소를 할 경우 해당기업에 직접전화 해야 한다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43348"/>
            <a:ext cx="9180512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Advisor 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란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?   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98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1480" y="1394527"/>
            <a:ext cx="3264697" cy="14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218592" y="3584362"/>
            <a:ext cx="7244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서울남산체 B" pitchFamily="18" charset="-127"/>
                <a:ea typeface="서울남산체 B" pitchFamily="18" charset="-127"/>
              </a:rPr>
              <a:t>Ex) Fashion Advisor : </a:t>
            </a:r>
          </a:p>
          <a:p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의상의 소재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칼라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패션동향 등의 전문적인 지식과 이해를 바탕으로 매장을 방문한 </a:t>
            </a:r>
            <a:endParaRPr lang="en-US" altLang="ko-KR" sz="16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고객에게 적절한 패션스타일을 자문하고 상품을 판매한다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.</a:t>
            </a:r>
            <a:endParaRPr lang="ko-KR" altLang="en-US" sz="2400" b="1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664"/>
          <a:stretch/>
        </p:blipFill>
        <p:spPr>
          <a:xfrm>
            <a:off x="755576" y="3657675"/>
            <a:ext cx="290314" cy="21022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39551" y="1836156"/>
            <a:ext cx="1911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조 언 자</a:t>
            </a:r>
            <a:endParaRPr lang="ko-KR" altLang="en-US" sz="20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기획 의도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0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2"/>
            <a:ext cx="3059832" cy="244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10.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취약점 점검 및 확대 방향성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1869888"/>
            <a:ext cx="2880697" cy="19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644008" y="1347614"/>
            <a:ext cx="33123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latin typeface="210 맨발의청춘 R" pitchFamily="18" charset="-127"/>
                <a:ea typeface="210 맨발의청춘 R" pitchFamily="18" charset="-127"/>
              </a:rPr>
              <a:t>주문결제 시스템</a:t>
            </a:r>
            <a: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  <a:t/>
            </a:r>
            <a:b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</a:br>
            <a:r>
              <a:rPr lang="ko-KR" altLang="en-US" sz="2800" dirty="0" smtClean="0">
                <a:latin typeface="210 맨발의청춘 R" pitchFamily="18" charset="-127"/>
                <a:ea typeface="210 맨발의청춘 R" pitchFamily="18" charset="-127"/>
              </a:rPr>
              <a:t> </a:t>
            </a:r>
            <a:endParaRPr lang="en-US" altLang="ko-KR" sz="2800" dirty="0" smtClean="0"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210 맨발의청춘 R" pitchFamily="18" charset="-127"/>
                <a:ea typeface="210 맨발의청춘 R" pitchFamily="18" charset="-127"/>
              </a:rPr>
              <a:t>블랙리스트</a:t>
            </a:r>
            <a: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  <a:t/>
            </a:r>
            <a:b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</a:br>
            <a:r>
              <a:rPr lang="ko-KR" altLang="en-US" sz="2800" dirty="0" smtClean="0">
                <a:latin typeface="210 맨발의청춘 R" pitchFamily="18" charset="-127"/>
                <a:ea typeface="210 맨발의청춘 R" pitchFamily="18" charset="-127"/>
              </a:rPr>
              <a:t> </a:t>
            </a:r>
            <a:endParaRPr lang="en-US" altLang="ko-KR" sz="2800" dirty="0" smtClean="0"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  <a:t>GPS </a:t>
            </a:r>
            <a:b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</a:br>
            <a:endParaRPr lang="en-US" altLang="ko-KR" sz="2800" dirty="0" smtClean="0"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1602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1" y="1437624"/>
            <a:ext cx="5014913" cy="2968229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43348"/>
            <a:ext cx="9144000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판교 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Advisor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란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?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98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1046" y="1785557"/>
            <a:ext cx="1757372" cy="77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7965" y="1828918"/>
            <a:ext cx="1621608" cy="7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21775"/>
            <a:ext cx="1621608" cy="7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십자형 7"/>
          <p:cNvSpPr/>
          <p:nvPr/>
        </p:nvSpPr>
        <p:spPr>
          <a:xfrm>
            <a:off x="4245514" y="2092840"/>
            <a:ext cx="303245" cy="227434"/>
          </a:xfrm>
          <a:prstGeom prst="plus">
            <a:avLst>
              <a:gd name="adj" fmla="val 36458"/>
            </a:avLst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6500" y="199568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체 B" pitchFamily="18" charset="-127"/>
                <a:ea typeface="서울남산체 B" pitchFamily="18" charset="-127"/>
              </a:rPr>
              <a:t>편리함</a:t>
            </a:r>
            <a:endParaRPr lang="ko-KR" altLang="en-US" sz="20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2" name="등호 11"/>
          <p:cNvSpPr/>
          <p:nvPr/>
        </p:nvSpPr>
        <p:spPr>
          <a:xfrm>
            <a:off x="6562536" y="2069735"/>
            <a:ext cx="371639" cy="287748"/>
          </a:xfrm>
          <a:prstGeom prst="mathEqual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0366" y="3716786"/>
            <a:ext cx="6091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서울남산체 B" pitchFamily="18" charset="-127"/>
                <a:ea typeface="서울남산체 B" pitchFamily="18" charset="-127"/>
              </a:rPr>
              <a:t>판교 테크노 </a:t>
            </a:r>
            <a:r>
              <a:rPr lang="ko-KR" altLang="en-US" sz="2400" b="1" dirty="0" err="1" smtClean="0">
                <a:latin typeface="서울남산체 B" pitchFamily="18" charset="-127"/>
                <a:ea typeface="서울남산체 B" pitchFamily="18" charset="-127"/>
              </a:rPr>
              <a:t>밸리를</a:t>
            </a:r>
            <a:r>
              <a:rPr lang="ko-KR" altLang="en-US" sz="2400" b="1" dirty="0" smtClean="0">
                <a:latin typeface="서울남산체 B" pitchFamily="18" charset="-127"/>
                <a:ea typeface="서울남산체 B" pitchFamily="18" charset="-127"/>
              </a:rPr>
              <a:t> 이용하는 모든 사람들에게 실질적으로 도움이 되는 홈페이지를 제작하자</a:t>
            </a:r>
            <a:r>
              <a:rPr lang="en-US" altLang="ko-KR" sz="2400" b="1" dirty="0" smtClean="0">
                <a:latin typeface="서울남산체 B" pitchFamily="18" charset="-127"/>
                <a:ea typeface="서울남산체 B" pitchFamily="18" charset="-127"/>
              </a:rPr>
              <a:t>.</a:t>
            </a:r>
            <a:endParaRPr lang="ko-KR" altLang="en-US" sz="2400" b="1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664"/>
          <a:stretch/>
        </p:blipFill>
        <p:spPr>
          <a:xfrm>
            <a:off x="1403648" y="3755454"/>
            <a:ext cx="290314" cy="2102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sharpenSoften amount="64000"/>
                    </a14:imgEffect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3337340" y="2779987"/>
            <a:ext cx="2585178" cy="84763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853072" y="199568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체 B" pitchFamily="18" charset="-127"/>
                <a:ea typeface="서울남산체 B" pitchFamily="18" charset="-127"/>
              </a:rPr>
              <a:t>신뢰성</a:t>
            </a:r>
            <a:endParaRPr lang="ko-KR" altLang="en-US" sz="20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5757" y="1851670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체 B" pitchFamily="18" charset="-127"/>
                <a:ea typeface="서울남산체 B" pitchFamily="18" charset="-127"/>
              </a:rPr>
              <a:t>판교</a:t>
            </a:r>
            <a:r>
              <a:rPr lang="en-US" altLang="ko-KR" sz="2000" dirty="0" smtClean="0">
                <a:latin typeface="서울남산체 B" pitchFamily="18" charset="-127"/>
                <a:ea typeface="서울남산체 B" pitchFamily="18" charset="-127"/>
              </a:rPr>
              <a:t>Advisor</a:t>
            </a:r>
            <a:endParaRPr lang="ko-KR" altLang="en-US" sz="20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기획 의도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8918"/>
            <a:ext cx="1621608" cy="7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십자형 15"/>
          <p:cNvSpPr/>
          <p:nvPr/>
        </p:nvSpPr>
        <p:spPr>
          <a:xfrm>
            <a:off x="2013266" y="2099984"/>
            <a:ext cx="303245" cy="227434"/>
          </a:xfrm>
          <a:prstGeom prst="plus">
            <a:avLst>
              <a:gd name="adj" fmla="val 36458"/>
            </a:avLst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4252" y="199568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체 B" pitchFamily="18" charset="-127"/>
                <a:ea typeface="서울남산체 B" pitchFamily="18" charset="-127"/>
              </a:rPr>
              <a:t>실용성</a:t>
            </a:r>
            <a:endParaRPr lang="ko-KR" altLang="en-US" sz="2000" dirty="0">
              <a:latin typeface="서울남산체 B" pitchFamily="18" charset="-127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20" grpId="0"/>
      <p:bldP spid="26" grpId="0"/>
      <p:bldP spid="27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2. Target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5" y="1329612"/>
            <a:ext cx="5664629" cy="318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16" name="TextBox 15"/>
          <p:cNvSpPr txBox="1"/>
          <p:nvPr/>
        </p:nvSpPr>
        <p:spPr>
          <a:xfrm>
            <a:off x="6156176" y="2228113"/>
            <a:ext cx="2915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판교 테크노 </a:t>
            </a:r>
            <a:r>
              <a:rPr lang="ko-KR" altLang="en-US" sz="3600" b="1" dirty="0" err="1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밸리를</a:t>
            </a:r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 이용하는 </a:t>
            </a:r>
            <a:endParaRPr lang="en-US" altLang="ko-KR" sz="3600" b="1" dirty="0" smtClean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모든 사람들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5696" y="1815667"/>
            <a:ext cx="56886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 smtClean="0">
                <a:latin typeface="THE왼손잡이" pitchFamily="18" charset="-127"/>
                <a:ea typeface="THE왼손잡이" pitchFamily="18" charset="-127"/>
              </a:rPr>
              <a:t>Target?</a:t>
            </a:r>
            <a:endParaRPr lang="ko-KR" altLang="en-US" sz="2000" dirty="0">
              <a:latin typeface="THE왼손잡이" pitchFamily="18" charset="-127"/>
              <a:ea typeface="THE왼손잡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추진목표 및 방향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9672" y="1131590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실제 이용고객들의 후기들과</a:t>
            </a:r>
            <a:r>
              <a:rPr lang="en-US" altLang="ko-KR" sz="2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, </a:t>
            </a:r>
            <a:r>
              <a:rPr lang="ko-KR" altLang="en-US" sz="2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믿을 수 있는 정보를 바탕으로 </a:t>
            </a:r>
            <a:endParaRPr lang="en-US" altLang="ko-KR" sz="2400" b="1" dirty="0" smtClean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FF0000"/>
                </a:solidFill>
                <a:latin typeface="THE왼손잡이" pitchFamily="18" charset="-127"/>
                <a:ea typeface="THE왼손잡이" pitchFamily="18" charset="-127"/>
              </a:rPr>
              <a:t>실질적으로</a:t>
            </a:r>
            <a:endParaRPr lang="en-US" altLang="ko-KR" sz="2400" b="1" dirty="0" smtClean="0">
              <a:solidFill>
                <a:srgbClr val="FF0000"/>
              </a:solidFill>
              <a:latin typeface="THE왼손잡이" pitchFamily="18" charset="-127"/>
              <a:ea typeface="THE왼손잡이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 도움이 되는  홈페이지를 제작하자</a:t>
            </a:r>
            <a:endParaRPr lang="ko-KR" altLang="en-US" sz="24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33698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벤치마킹 </a:t>
            </a:r>
            <a:r>
              <a:rPr lang="en-US" altLang="ko-KR" sz="32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-&gt;</a:t>
            </a:r>
            <a:endParaRPr lang="ko-KR" altLang="en-US" sz="4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pic>
        <p:nvPicPr>
          <p:cNvPr id="8" name="Picture 3" descr="D:\칼무리\K-007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777" y="2571750"/>
            <a:ext cx="6072183" cy="21021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98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3448" y="2949792"/>
            <a:ext cx="2146304" cy="113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추진목표 및 방향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05577"/>
            <a:ext cx="6048673" cy="2462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2409732"/>
            <a:ext cx="6403712" cy="2538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9" name="TextBox 8"/>
          <p:cNvSpPr txBox="1"/>
          <p:nvPr/>
        </p:nvSpPr>
        <p:spPr>
          <a:xfrm>
            <a:off x="6300192" y="1231180"/>
            <a:ext cx="2915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배달의 민족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16024" y="3723732"/>
            <a:ext cx="291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요기요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738" y="3777884"/>
            <a:ext cx="2240014" cy="1026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6910" y="969572"/>
            <a:ext cx="2711595" cy="124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추진목표 및 방향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98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59582"/>
            <a:ext cx="3264697" cy="14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444208" y="1228693"/>
            <a:ext cx="1911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O2O</a:t>
            </a:r>
            <a:endParaRPr lang="ko-KR" altLang="en-US" sz="20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1720" y="2427734"/>
            <a:ext cx="4968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Online to Offline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608" y="321982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THE왼손잡이" pitchFamily="18" charset="-127"/>
                <a:ea typeface="THE왼손잡이" pitchFamily="18" charset="-127"/>
              </a:rPr>
              <a:t>온라인으로  고객 모아  오프라인 상점으로</a:t>
            </a:r>
            <a:endParaRPr lang="ko-KR" altLang="en-US" b="1" dirty="0"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1600" y="3723878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THE왼손잡이" pitchFamily="18" charset="-127"/>
                <a:ea typeface="THE왼손잡이" pitchFamily="18" charset="-127"/>
              </a:rPr>
              <a:t> 정보 유통 비용이 저렴한 온라인과  실제 소비가  일어나는 오프라인의  장점을  접목해  </a:t>
            </a:r>
            <a:endParaRPr lang="en-US" altLang="ko-KR" dirty="0" smtClean="0">
              <a:latin typeface="THE왼손잡이" pitchFamily="18" charset="-127"/>
              <a:ea typeface="THE왼손잡이" pitchFamily="18" charset="-127"/>
            </a:endParaRPr>
          </a:p>
          <a:p>
            <a:pPr algn="ctr"/>
            <a:r>
              <a:rPr lang="ko-KR" altLang="en-US" dirty="0" smtClean="0">
                <a:latin typeface="THE왼손잡이" pitchFamily="18" charset="-127"/>
                <a:ea typeface="THE왼손잡이" pitchFamily="18" charset="-127"/>
              </a:rPr>
              <a:t>새로운 시장을 만들어 보자</a:t>
            </a:r>
            <a:r>
              <a:rPr lang="en-US" altLang="ko-KR" dirty="0" smtClean="0">
                <a:latin typeface="THE왼손잡이" pitchFamily="18" charset="-127"/>
                <a:ea typeface="THE왼손잡이" pitchFamily="18" charset="-127"/>
              </a:rPr>
              <a:t>.</a:t>
            </a:r>
            <a:endParaRPr lang="ko-KR" altLang="en-US" b="1" dirty="0">
              <a:latin typeface="THE왼손잡이" pitchFamily="18" charset="-127"/>
              <a:ea typeface="THE왼손잡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추진목표 및 방향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53448" y="3233074"/>
            <a:ext cx="1621608" cy="7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916180" y="335512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THE왼손잡이" pitchFamily="18" charset="-127"/>
                <a:ea typeface="THE왼손잡이" pitchFamily="18" charset="-127"/>
              </a:rPr>
              <a:t>신뢰성</a:t>
            </a:r>
            <a:endParaRPr lang="ko-KR" altLang="en-US" sz="3200" dirty="0">
              <a:latin typeface="THE왼손잡이" pitchFamily="18" charset="-127"/>
              <a:ea typeface="THE왼손잡이" pitchFamily="18" charset="-127"/>
            </a:endParaRP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52780"/>
            <a:ext cx="1621608" cy="7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718508" y="1635646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THE왼손잡이" pitchFamily="18" charset="-127"/>
                <a:ea typeface="THE왼손잡이" pitchFamily="18" charset="-127"/>
              </a:rPr>
              <a:t>홍보성</a:t>
            </a:r>
            <a:endParaRPr lang="ko-KR" altLang="en-US" sz="3200" dirty="0">
              <a:latin typeface="THE왼손잡이" pitchFamily="18" charset="-127"/>
              <a:ea typeface="THE왼손잡이" pitchFamily="18" charset="-127"/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887674"/>
            <a:ext cx="8125425" cy="183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02  E" pathEditMode="relative" ptsTypes="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02  E" pathEditMode="relative" ptsTypes="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02  E" pathEditMode="relative" ptsTypes="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02  E" pathEditMode="relative" ptsTypes="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8" dur="1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2"/>
      <p:bldP spid="24" grpId="0"/>
      <p:bldP spid="24" grpId="1"/>
      <p:bldP spid="24" grpId="2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</TotalTime>
  <Words>1272</Words>
  <Application>Microsoft Office PowerPoint</Application>
  <PresentationFormat>화면 슬라이드 쇼(16:9)</PresentationFormat>
  <Paragraphs>679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굴림</vt:lpstr>
      <vt:lpstr>Arial</vt:lpstr>
      <vt:lpstr>나눔고딕</vt:lpstr>
      <vt:lpstr>함초롬돋움</vt:lpstr>
      <vt:lpstr>포천 막걸리체</vt:lpstr>
      <vt:lpstr>서울남산체 B</vt:lpstr>
      <vt:lpstr>Times New Roman</vt:lpstr>
      <vt:lpstr>210 맨발의청춘 R</vt:lpstr>
      <vt:lpstr>THE왼손잡이</vt:lpstr>
      <vt:lpstr>맑은 고딕</vt:lpstr>
      <vt:lpstr>Cambria Math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이용섭</dc:creator>
  <cp:lastModifiedBy>KOSTA</cp:lastModifiedBy>
  <cp:revision>295</cp:revision>
  <dcterms:created xsi:type="dcterms:W3CDTF">2012-02-11T12:04:15Z</dcterms:created>
  <dcterms:modified xsi:type="dcterms:W3CDTF">2016-04-19T05:47:46Z</dcterms:modified>
</cp:coreProperties>
</file>